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9"/>
  </p:notesMasterIdLst>
  <p:sldIdLst>
    <p:sldId id="270" r:id="rId2"/>
    <p:sldId id="389" r:id="rId3"/>
    <p:sldId id="460" r:id="rId4"/>
    <p:sldId id="473" r:id="rId5"/>
    <p:sldId id="461" r:id="rId6"/>
    <p:sldId id="462" r:id="rId7"/>
    <p:sldId id="463" r:id="rId8"/>
    <p:sldId id="464" r:id="rId9"/>
    <p:sldId id="467" r:id="rId10"/>
    <p:sldId id="468" r:id="rId11"/>
    <p:sldId id="469" r:id="rId12"/>
    <p:sldId id="470" r:id="rId13"/>
    <p:sldId id="471" r:id="rId14"/>
    <p:sldId id="465" r:id="rId15"/>
    <p:sldId id="472" r:id="rId16"/>
    <p:sldId id="466" r:id="rId17"/>
    <p:sldId id="436" r:id="rId18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560"/>
    <a:srgbClr val="0067A7"/>
    <a:srgbClr val="003865"/>
    <a:srgbClr val="284F76"/>
    <a:srgbClr val="3E474E"/>
    <a:srgbClr val="032952"/>
    <a:srgbClr val="00213B"/>
    <a:srgbClr val="394753"/>
    <a:srgbClr val="5B53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33"/>
    <p:restoredTop sz="84232"/>
  </p:normalViewPr>
  <p:slideViewPr>
    <p:cSldViewPr>
      <p:cViewPr varScale="1">
        <p:scale>
          <a:sx n="117" d="100"/>
          <a:sy n="117" d="100"/>
        </p:scale>
        <p:origin x="1360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4" d="100"/>
        <a:sy n="8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7433B5-D728-E146-B948-C37A5EC05FB8}" type="datetimeFigureOut">
              <a:rPr lang="en-US" smtClean="0"/>
              <a:t>3/27/19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A02F00-C535-204F-B4B5-528FB2DC4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61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38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16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41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658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116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5708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0" hangingPunct="0">
              <a:buFont typeface="Arial" panose="020B0604020202020204" pitchFamily="34" charset="0"/>
              <a:buNone/>
            </a:pPr>
            <a:endParaRPr lang="en-US" sz="1200" dirty="0">
              <a:latin typeface="+mn-lt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7491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7254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61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363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44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126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47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43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891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61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8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39551" y="1203599"/>
            <a:ext cx="3744417" cy="5040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2400" dirty="0"/>
              <a:t>Title: Font size 24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9551" y="1851671"/>
            <a:ext cx="3744417" cy="3096343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1400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66349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39551" y="1203599"/>
            <a:ext cx="3744417" cy="5040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2400" dirty="0"/>
              <a:t>Title: Font size 24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9551" y="1851671"/>
            <a:ext cx="3744417" cy="3096343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1400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747815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 spc="-10">
          <a:solidFill>
            <a:srgbClr val="483F6A"/>
          </a:solidFill>
          <a:latin typeface="Times New Roman"/>
          <a:ea typeface="ヒラギノ角ゴ Pro W3" charset="0"/>
          <a:cs typeface="Times New Roman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483F6A"/>
          </a:solidFill>
          <a:latin typeface="Times New Roman" charset="0"/>
          <a:ea typeface="ヒラギノ角ゴ Pro W3" charset="0"/>
          <a:cs typeface="Times New Roman" pitchFamily="18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483F6A"/>
          </a:solidFill>
          <a:latin typeface="Times New Roman" charset="0"/>
          <a:ea typeface="ヒラギノ角ゴ Pro W3" charset="0"/>
          <a:cs typeface="Times New Roman" pitchFamily="18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483F6A"/>
          </a:solidFill>
          <a:latin typeface="Times New Roman" charset="0"/>
          <a:ea typeface="ヒラギノ角ゴ Pro W3" charset="0"/>
          <a:cs typeface="Times New Roman" pitchFamily="18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483F6A"/>
          </a:solidFill>
          <a:latin typeface="Times New Roman" charset="0"/>
          <a:ea typeface="ヒラギノ角ゴ Pro W3" charset="0"/>
          <a:cs typeface="Times New Roman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213B"/>
          </a:solidFill>
          <a:latin typeface="Arial" charset="0"/>
          <a:ea typeface="ＭＳ Ｐゴシック" charset="-128"/>
          <a:cs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213B"/>
          </a:solidFill>
          <a:latin typeface="Arial" charset="0"/>
          <a:ea typeface="ＭＳ Ｐゴシック" charset="-128"/>
          <a:cs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213B"/>
          </a:solidFill>
          <a:latin typeface="Arial" charset="0"/>
          <a:ea typeface="ＭＳ Ｐゴシック" charset="-128"/>
          <a:cs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213B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1600">
          <a:solidFill>
            <a:srgbClr val="4F5961"/>
          </a:solidFill>
          <a:latin typeface="+mn-lt"/>
          <a:ea typeface="ヒラギノ角ゴ Pro W3" charset="0"/>
          <a:cs typeface="ヒラギノ角ゴ Pro W3" charset="0"/>
        </a:defRPr>
      </a:lvl1pPr>
      <a:lvl2pPr marL="457200" algn="l" rtl="0" eaLnBrk="1" fontAlgn="base" hangingPunct="1">
        <a:spcBef>
          <a:spcPct val="20000"/>
        </a:spcBef>
        <a:spcAft>
          <a:spcPct val="0"/>
        </a:spcAft>
        <a:defRPr sz="1200">
          <a:solidFill>
            <a:srgbClr val="00213B"/>
          </a:solidFill>
          <a:latin typeface="+mn-lt"/>
          <a:ea typeface="ヒラギノ角ゴ Pro W3" charset="0"/>
          <a:cs typeface="ＭＳ Ｐゴシック" charset="0"/>
        </a:defRPr>
      </a:lvl2pPr>
      <a:lvl3pPr marL="914400" algn="l" rtl="0" eaLnBrk="1" fontAlgn="base" hangingPunct="1">
        <a:spcBef>
          <a:spcPct val="20000"/>
        </a:spcBef>
        <a:spcAft>
          <a:spcPct val="0"/>
        </a:spcAft>
        <a:defRPr sz="1200" b="1">
          <a:solidFill>
            <a:srgbClr val="00213B"/>
          </a:solidFill>
          <a:latin typeface="+mn-lt"/>
          <a:ea typeface="ＭＳ Ｐゴシック" charset="0"/>
          <a:cs typeface="ＭＳ Ｐゴシック" charset="0"/>
        </a:defRPr>
      </a:lvl3pPr>
      <a:lvl4pPr marL="1371600" algn="l" rtl="0" eaLnBrk="1" fontAlgn="base" hangingPunct="1">
        <a:spcBef>
          <a:spcPct val="20000"/>
        </a:spcBef>
        <a:spcAft>
          <a:spcPct val="0"/>
        </a:spcAft>
        <a:defRPr sz="1200">
          <a:solidFill>
            <a:srgbClr val="00213B"/>
          </a:solidFill>
          <a:latin typeface="+mn-lt"/>
          <a:ea typeface="ＭＳ Ｐゴシック" charset="0"/>
          <a:cs typeface="ＭＳ Ｐゴシック" charset="0"/>
        </a:defRPr>
      </a:lvl4pPr>
      <a:lvl5pPr marL="1828800" algn="l" rtl="0" eaLnBrk="1" fontAlgn="base" hangingPunct="1">
        <a:spcBef>
          <a:spcPct val="20000"/>
        </a:spcBef>
        <a:spcAft>
          <a:spcPct val="0"/>
        </a:spcAft>
        <a:defRPr sz="1200">
          <a:solidFill>
            <a:srgbClr val="00213B"/>
          </a:solidFill>
          <a:latin typeface="+mn-lt"/>
          <a:ea typeface="ＭＳ Ｐゴシック" charset="0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3B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3B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3B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3B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5255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5A592FA-C535-124E-A8E7-844425B8D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6" y="1250950"/>
            <a:ext cx="5184775" cy="103276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>
                <a:latin typeface="Baskerville Old Face" panose="02020602080505020303" pitchFamily="18" charset="77"/>
                <a:ea typeface="+mj-ea"/>
                <a:cs typeface="Apple Chancery" panose="03020702040506060504" pitchFamily="66" charset="-79"/>
              </a:rPr>
              <a:t>Virtual Heritage App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650459D-5F1E-5640-87B5-00F2D9510815}"/>
              </a:ext>
            </a:extLst>
          </p:cNvPr>
          <p:cNvSpPr txBox="1">
            <a:spLocks/>
          </p:cNvSpPr>
          <p:nvPr/>
        </p:nvSpPr>
        <p:spPr bwMode="auto">
          <a:xfrm>
            <a:off x="467546" y="2211710"/>
            <a:ext cx="5400675" cy="100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4F5961"/>
                </a:solidFill>
                <a:latin typeface="+mn-lt"/>
                <a:ea typeface="ヒラギノ角ゴ Pro W3" charset="0"/>
                <a:cs typeface="ヒラギノ角ゴ Pro W3" charset="0"/>
              </a:defRPr>
            </a:lvl1pPr>
            <a:lvl2pPr marL="457200" algn="l" rtl="0" eaLnBrk="1" fontAlgn="base" hangingPunct="1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00213B"/>
                </a:solidFill>
                <a:latin typeface="+mn-lt"/>
                <a:ea typeface="ヒラギノ角ゴ Pro W3" charset="0"/>
                <a:cs typeface="ＭＳ Ｐゴシック" charset="0"/>
              </a:defRPr>
            </a:lvl2pPr>
            <a:lvl3pPr marL="914400" algn="l" rtl="0" eaLnBrk="1" fontAlgn="base" hangingPunct="1">
              <a:spcBef>
                <a:spcPct val="20000"/>
              </a:spcBef>
              <a:spcAft>
                <a:spcPct val="0"/>
              </a:spcAft>
              <a:defRPr sz="1200" b="1">
                <a:solidFill>
                  <a:srgbClr val="00213B"/>
                </a:solidFill>
                <a:latin typeface="+mn-lt"/>
                <a:ea typeface="ＭＳ Ｐゴシック" charset="0"/>
                <a:cs typeface="ＭＳ Ｐゴシック" charset="0"/>
              </a:defRPr>
            </a:lvl3pPr>
            <a:lvl4pPr marL="1371600" algn="l" rtl="0" eaLnBrk="1" fontAlgn="base" hangingPunct="1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00213B"/>
                </a:solidFill>
                <a:latin typeface="+mn-lt"/>
                <a:ea typeface="ＭＳ Ｐゴシック" charset="0"/>
                <a:cs typeface="ＭＳ Ｐゴシック" charset="0"/>
              </a:defRPr>
            </a:lvl4pPr>
            <a:lvl5pPr marL="1828800" algn="l" rtl="0" eaLnBrk="1" fontAlgn="base" hangingPunct="1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00213B"/>
                </a:solidFill>
                <a:latin typeface="+mn-lt"/>
                <a:ea typeface="ＭＳ Ｐゴシック" charset="0"/>
                <a:cs typeface="ＭＳ Ｐゴシック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9pPr>
          </a:lstStyle>
          <a:p>
            <a:r>
              <a:rPr lang="en-US" altLang="en-US" sz="2400" kern="0" dirty="0">
                <a:solidFill>
                  <a:srgbClr val="003560"/>
                </a:solidFill>
                <a:latin typeface="Baskerville Old Face" panose="02020602080505020303" pitchFamily="18" charset="77"/>
                <a:ea typeface="ヒラギノ角ゴ Pro W3" charset="-128"/>
                <a:cs typeface="Apple Chancery" panose="03020702040506060504" pitchFamily="66" charset="-79"/>
              </a:rPr>
              <a:t>Frances</a:t>
            </a:r>
            <a:r>
              <a:rPr lang="en-US" altLang="en-US" sz="2800" kern="0" dirty="0">
                <a:solidFill>
                  <a:srgbClr val="003560"/>
                </a:solidFill>
                <a:latin typeface="Baskerville Old Face" panose="02020602080505020303" pitchFamily="18" charset="77"/>
                <a:ea typeface="ヒラギノ角ゴ Pro W3" charset="-128"/>
                <a:cs typeface="Apple Chancery" panose="03020702040506060504" pitchFamily="66" charset="-79"/>
              </a:rPr>
              <a:t> Ramirez (2168154)</a:t>
            </a:r>
          </a:p>
        </p:txBody>
      </p:sp>
    </p:spTree>
    <p:extLst>
      <p:ext uri="{BB962C8B-B14F-4D97-AF65-F5344CB8AC3E}">
        <p14:creationId xmlns:p14="http://schemas.microsoft.com/office/powerpoint/2010/main" val="587772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0FFF97-E515-C14E-B275-7D017A9C8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52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8B600B-6A6F-8A45-9752-70B9C86E5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838" y="0"/>
            <a:ext cx="5159933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8C4A3B-28A4-6744-AAD5-81950D683130}"/>
              </a:ext>
            </a:extLst>
          </p:cNvPr>
          <p:cNvSpPr txBox="1"/>
          <p:nvPr/>
        </p:nvSpPr>
        <p:spPr>
          <a:xfrm>
            <a:off x="323528" y="1779662"/>
            <a:ext cx="3096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 Old Face" panose="02020602080505020303" pitchFamily="18" charset="77"/>
              </a:rPr>
              <a:t>Spreading knowledge in the map scene</a:t>
            </a:r>
          </a:p>
        </p:txBody>
      </p:sp>
    </p:spTree>
    <p:extLst>
      <p:ext uri="{BB962C8B-B14F-4D97-AF65-F5344CB8AC3E}">
        <p14:creationId xmlns:p14="http://schemas.microsoft.com/office/powerpoint/2010/main" val="2997304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0FFF97-E515-C14E-B275-7D017A9C8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52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895637-B0D2-CC40-AE5A-72223C322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4067" y="0"/>
            <a:ext cx="5159933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3EFB2D-4735-7642-A415-EF80C39EF3AA}"/>
              </a:ext>
            </a:extLst>
          </p:cNvPr>
          <p:cNvSpPr txBox="1"/>
          <p:nvPr/>
        </p:nvSpPr>
        <p:spPr>
          <a:xfrm>
            <a:off x="323528" y="1779662"/>
            <a:ext cx="3096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 Old Face" panose="02020602080505020303" pitchFamily="18" charset="77"/>
              </a:rPr>
              <a:t>Spreading knowledge in the virtual weather deck scene</a:t>
            </a:r>
          </a:p>
        </p:txBody>
      </p:sp>
    </p:spTree>
    <p:extLst>
      <p:ext uri="{BB962C8B-B14F-4D97-AF65-F5344CB8AC3E}">
        <p14:creationId xmlns:p14="http://schemas.microsoft.com/office/powerpoint/2010/main" val="3639483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0FFF97-E515-C14E-B275-7D017A9C8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52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5114FF-F45F-274B-87D6-9538FC3E0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819" y="0"/>
            <a:ext cx="5102743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D6684A-1DBF-2E43-B2E9-05E201DFB6BB}"/>
              </a:ext>
            </a:extLst>
          </p:cNvPr>
          <p:cNvSpPr txBox="1"/>
          <p:nvPr/>
        </p:nvSpPr>
        <p:spPr>
          <a:xfrm>
            <a:off x="323528" y="1779662"/>
            <a:ext cx="3096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 Old Face" panose="02020602080505020303" pitchFamily="18" charset="77"/>
              </a:rPr>
              <a:t>Spreading knowledge in the virtual officers’ deckhouse scene</a:t>
            </a:r>
          </a:p>
        </p:txBody>
      </p:sp>
    </p:spTree>
    <p:extLst>
      <p:ext uri="{BB962C8B-B14F-4D97-AF65-F5344CB8AC3E}">
        <p14:creationId xmlns:p14="http://schemas.microsoft.com/office/powerpoint/2010/main" val="701524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0FFF97-E515-C14E-B275-7D017A9C8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52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260029-70E5-F040-885D-A56B5AB17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1553" y="0"/>
            <a:ext cx="5151703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C2EF1B-0E6E-2A43-B82E-E5AFDA9FB092}"/>
              </a:ext>
            </a:extLst>
          </p:cNvPr>
          <p:cNvSpPr txBox="1"/>
          <p:nvPr/>
        </p:nvSpPr>
        <p:spPr>
          <a:xfrm>
            <a:off x="323528" y="1779662"/>
            <a:ext cx="3096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 Old Face" panose="02020602080505020303" pitchFamily="18" charset="77"/>
              </a:rPr>
              <a:t>Spreading knowledge in the virtual main deckhouse scene</a:t>
            </a:r>
          </a:p>
        </p:txBody>
      </p:sp>
    </p:spTree>
    <p:extLst>
      <p:ext uri="{BB962C8B-B14F-4D97-AF65-F5344CB8AC3E}">
        <p14:creationId xmlns:p14="http://schemas.microsoft.com/office/powerpoint/2010/main" val="4288185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370718" y="1563638"/>
            <a:ext cx="4523844" cy="2983693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>
                <a:latin typeface="Baskerville Old Face" panose="02020602080505020303" pitchFamily="18" charset="77"/>
                <a:ea typeface="ＭＳ Ｐゴシック" charset="-128"/>
                <a:cs typeface="ＭＳ Ｐゴシック" charset="-128"/>
              </a:rPr>
              <a:t>20 Participants</a:t>
            </a:r>
          </a:p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000" dirty="0">
              <a:latin typeface="Baskerville Old Face" panose="02020602080505020303" pitchFamily="18" charset="77"/>
              <a:ea typeface="ＭＳ Ｐゴシック" charset="-128"/>
              <a:cs typeface="ＭＳ Ｐゴシック" charset="-128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effectLst/>
                <a:latin typeface="Baskerville Old Face" panose="02020602080505020303" pitchFamily="18" charset="77"/>
                <a:ea typeface="ＭＳ Ｐゴシック" charset="-128"/>
                <a:cs typeface="ＭＳ Ｐゴシック" charset="-128"/>
              </a:rPr>
              <a:t>VR application effective at spreading knowledge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000" dirty="0">
                <a:latin typeface="Baskerville Old Face" panose="02020602080505020303" pitchFamily="18" charset="77"/>
                <a:ea typeface="ＭＳ Ｐゴシック" charset="-128"/>
                <a:cs typeface="ＭＳ Ｐゴシック" charset="-128"/>
              </a:rPr>
              <a:t>4.4/5 mean rating</a:t>
            </a:r>
          </a:p>
          <a:p>
            <a:pPr lvl="1" eaLnBrk="0" hangingPunct="0"/>
            <a:endParaRPr kumimoji="0" lang="en-US" sz="2000" b="0" i="0" u="none" strike="noStrike" cap="none" normalizeH="0" baseline="0" dirty="0">
              <a:ln>
                <a:noFill/>
              </a:ln>
              <a:effectLst/>
              <a:latin typeface="Baskerville Old Face" panose="02020602080505020303" pitchFamily="18" charset="77"/>
              <a:ea typeface="ＭＳ Ｐゴシック" charset="-128"/>
              <a:cs typeface="ＭＳ Ｐゴシック" charset="-128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>
                <a:latin typeface="Baskerville Old Face" panose="02020602080505020303" pitchFamily="18" charset="77"/>
                <a:ea typeface="ＭＳ Ｐゴシック" charset="-128"/>
                <a:cs typeface="ＭＳ Ｐゴシック" charset="-128"/>
              </a:rPr>
              <a:t>Inspired to visit the museum ship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effectLst/>
                <a:latin typeface="Baskerville Old Face" panose="02020602080505020303" pitchFamily="18" charset="77"/>
                <a:ea typeface="ＭＳ Ｐゴシック" charset="-128"/>
                <a:cs typeface="ＭＳ Ｐゴシック" charset="-128"/>
              </a:rPr>
              <a:t>3.95/5</a:t>
            </a:r>
            <a:r>
              <a:rPr lang="en-US" sz="2000" dirty="0">
                <a:latin typeface="Baskerville Old Face" panose="02020602080505020303" pitchFamily="18" charset="77"/>
                <a:ea typeface="ＭＳ Ｐゴシック" charset="-128"/>
                <a:cs typeface="ＭＳ Ｐゴシック" charset="-128"/>
              </a:rPr>
              <a:t> mean rating</a:t>
            </a:r>
            <a:endParaRPr kumimoji="0" lang="en-US" sz="2000" b="0" i="0" u="none" strike="noStrike" cap="none" normalizeH="0" baseline="0" dirty="0">
              <a:ln>
                <a:noFill/>
              </a:ln>
              <a:effectLst/>
              <a:latin typeface="Baskerville Old Face" panose="02020602080505020303" pitchFamily="18" charset="77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239BF28-AC81-1C40-B7F6-6934DD735A4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5265280" y="8469"/>
            <a:ext cx="3878719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0FFF97-E515-C14E-B275-7D017A9C82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52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966D0C-8261-B04B-9282-E26E98EB55C2}"/>
              </a:ext>
            </a:extLst>
          </p:cNvPr>
          <p:cNvSpPr txBox="1"/>
          <p:nvPr/>
        </p:nvSpPr>
        <p:spPr>
          <a:xfrm>
            <a:off x="2123728" y="355284"/>
            <a:ext cx="6624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skerville Old Face" panose="02020602080505020303" pitchFamily="18" charset="77"/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1506894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76427" y="1491630"/>
            <a:ext cx="3024336" cy="3112545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GB" sz="2000" dirty="0">
                <a:latin typeface="Baskerville Old Face" panose="02020602080505020303" pitchFamily="18" charset="77"/>
                <a:ea typeface="ＭＳ Ｐゴシック" charset="-128"/>
                <a:cs typeface="ＭＳ Ｐゴシック" charset="-128"/>
              </a:rPr>
              <a:t>"I went on the ship, and this really does resemble it. I remember these steep steps!”</a:t>
            </a:r>
          </a:p>
          <a:p>
            <a:pPr eaLnBrk="0" hangingPunct="0"/>
            <a:endParaRPr lang="en-GB" sz="2000" dirty="0">
              <a:latin typeface="Baskerville Old Face" panose="02020602080505020303" pitchFamily="18" charset="77"/>
              <a:ea typeface="ＭＳ Ｐゴシック" charset="-128"/>
              <a:cs typeface="ＭＳ Ｐゴシック" charset="-128"/>
            </a:endParaRP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GB" sz="2000" dirty="0">
                <a:latin typeface="Baskerville Old Face" panose="02020602080505020303" pitchFamily="18" charset="77"/>
                <a:ea typeface="ＭＳ Ｐゴシック" charset="-128"/>
                <a:cs typeface="ＭＳ Ｐゴシック" charset="-128"/>
              </a:rPr>
              <a:t>"Can't believe the captain brought his wife on board, poor woman!"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0FFF97-E515-C14E-B275-7D017A9C8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52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966D0C-8261-B04B-9282-E26E98EB55C2}"/>
              </a:ext>
            </a:extLst>
          </p:cNvPr>
          <p:cNvSpPr txBox="1"/>
          <p:nvPr/>
        </p:nvSpPr>
        <p:spPr>
          <a:xfrm>
            <a:off x="2123728" y="355284"/>
            <a:ext cx="6624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skerville Old Face" panose="02020602080505020303" pitchFamily="18" charset="77"/>
              </a:rPr>
              <a:t>Evaluation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9E0DA8-5CE6-E44E-B9FE-18F2E49823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875"/>
          <a:stretch/>
        </p:blipFill>
        <p:spPr>
          <a:xfrm>
            <a:off x="3516786" y="1156667"/>
            <a:ext cx="3838619" cy="40194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0D91F7-4B4E-8C40-BBCE-E7A0B37CDF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835"/>
          <a:stretch/>
        </p:blipFill>
        <p:spPr>
          <a:xfrm>
            <a:off x="6516216" y="1172234"/>
            <a:ext cx="2621934" cy="401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797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0FFF97-E515-C14E-B275-7D017A9C8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52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966D0C-8261-B04B-9282-E26E98EB55C2}"/>
              </a:ext>
            </a:extLst>
          </p:cNvPr>
          <p:cNvSpPr txBox="1"/>
          <p:nvPr/>
        </p:nvSpPr>
        <p:spPr>
          <a:xfrm>
            <a:off x="2123728" y="355284"/>
            <a:ext cx="6624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skerville Old Face" panose="02020602080505020303" pitchFamily="18" charset="77"/>
              </a:rPr>
              <a:t>Future Enhancements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1BFBC0-BA14-904D-B078-F8F89D760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676274"/>
            <a:ext cx="7164288" cy="27745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1406CB-3623-084C-9087-0B64C8753DF0}"/>
              </a:ext>
            </a:extLst>
          </p:cNvPr>
          <p:cNvSpPr txBox="1"/>
          <p:nvPr/>
        </p:nvSpPr>
        <p:spPr>
          <a:xfrm>
            <a:off x="251520" y="3363838"/>
            <a:ext cx="38884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Baskerville Old Face" panose="02020602080505020303" pitchFamily="18" charset="77"/>
              </a:rPr>
              <a:t>Simple tweaks in the map scene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Baskerville Old Face" panose="02020602080505020303" pitchFamily="18" charset="77"/>
              </a:rPr>
              <a:t>Virtual Characters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Baskerville Old Face" panose="02020602080505020303" pitchFamily="18" charset="77"/>
              </a:rPr>
              <a:t>Storytelling experience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Baskerville Old Face" panose="02020602080505020303" pitchFamily="18" charset="77"/>
              </a:rPr>
              <a:t>Official Audiobooks</a:t>
            </a:r>
          </a:p>
        </p:txBody>
      </p:sp>
    </p:spTree>
    <p:extLst>
      <p:ext uri="{BB962C8B-B14F-4D97-AF65-F5344CB8AC3E}">
        <p14:creationId xmlns:p14="http://schemas.microsoft.com/office/powerpoint/2010/main" val="3799507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23728" y="771550"/>
            <a:ext cx="5184775" cy="221573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002D4A"/>
                </a:solidFill>
                <a:latin typeface="Baskerville Old Face" panose="02020602080505020303" pitchFamily="18" charset="77"/>
                <a:ea typeface="+mj-ea"/>
              </a:rPr>
              <a:t>Thank you!</a:t>
            </a:r>
            <a:br>
              <a:rPr lang="en-US" dirty="0">
                <a:solidFill>
                  <a:srgbClr val="002D4A"/>
                </a:solidFill>
                <a:latin typeface="Baskerville Old Face" panose="02020602080505020303" pitchFamily="18" charset="77"/>
                <a:ea typeface="+mj-ea"/>
              </a:rPr>
            </a:br>
            <a:br>
              <a:rPr lang="en-US" dirty="0">
                <a:solidFill>
                  <a:srgbClr val="002D4A"/>
                </a:solidFill>
                <a:latin typeface="Baskerville Old Face" panose="02020602080505020303" pitchFamily="18" charset="77"/>
                <a:ea typeface="+mj-ea"/>
              </a:rPr>
            </a:br>
            <a:r>
              <a:rPr lang="en-US" dirty="0">
                <a:solidFill>
                  <a:srgbClr val="002D4A"/>
                </a:solidFill>
                <a:latin typeface="Baskerville Old Face" panose="02020602080505020303" pitchFamily="18" charset="77"/>
                <a:ea typeface="+mj-ea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083895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0F4BEC-5E6D-3D4D-9D67-522508251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457200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408196" y="1172233"/>
            <a:ext cx="4019788" cy="3615983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effectLst/>
              <a:latin typeface="Baskerville Old Face" panose="02020602080505020303" pitchFamily="18" charset="77"/>
              <a:ea typeface="ＭＳ Ｐゴシック" charset="-128"/>
              <a:cs typeface="Apple Chancery" panose="03020702040506060504" pitchFamily="66" charset="-79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4294967295"/>
          </p:nvPr>
        </p:nvSpPr>
        <p:spPr>
          <a:xfrm>
            <a:off x="408197" y="1419622"/>
            <a:ext cx="3875772" cy="3024337"/>
          </a:xfrm>
          <a:prstGeom prst="rect">
            <a:avLst/>
          </a:prstGeo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Baskerville Old Face" panose="02020602080505020303" pitchFamily="18" charset="77"/>
                <a:cs typeface="Apple Chancery" panose="03020702040506060504" pitchFamily="66" charset="-79"/>
              </a:rPr>
              <a:t>Mobile VR application</a:t>
            </a:r>
          </a:p>
          <a:p>
            <a:pPr marL="0" indent="0"/>
            <a:endParaRPr lang="en-GB" sz="2000" dirty="0">
              <a:solidFill>
                <a:schemeClr val="tx1"/>
              </a:solidFill>
              <a:latin typeface="Baskerville Old Face" panose="02020602080505020303" pitchFamily="18" charset="77"/>
              <a:cs typeface="Apple Chancery" panose="03020702040506060504" pitchFamily="66" charset="-79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Baskerville Old Face" panose="02020602080505020303" pitchFamily="18" charset="77"/>
                <a:cs typeface="Apple Chancery" panose="03020702040506060504" pitchFamily="66" charset="-79"/>
              </a:rPr>
              <a:t>The Tall Ship, </a:t>
            </a:r>
            <a:r>
              <a:rPr lang="en-GB" sz="2000" dirty="0" err="1">
                <a:solidFill>
                  <a:schemeClr val="tx1"/>
                </a:solidFill>
                <a:latin typeface="Baskerville Old Face" panose="02020602080505020303" pitchFamily="18" charset="77"/>
                <a:cs typeface="Apple Chancery" panose="03020702040506060504" pitchFamily="66" charset="-79"/>
              </a:rPr>
              <a:t>Glenlee</a:t>
            </a:r>
            <a:endParaRPr lang="en-GB" sz="2000" dirty="0">
              <a:solidFill>
                <a:schemeClr val="tx1"/>
              </a:solidFill>
              <a:latin typeface="Baskerville Old Face" panose="02020602080505020303" pitchFamily="18" charset="77"/>
              <a:cs typeface="Apple Chancery" panose="03020702040506060504" pitchFamily="66" charset="-79"/>
            </a:endParaRPr>
          </a:p>
          <a:p>
            <a:pPr marL="0" indent="0"/>
            <a:endParaRPr lang="en-GB" sz="2000" dirty="0">
              <a:solidFill>
                <a:schemeClr val="tx1"/>
              </a:solidFill>
              <a:latin typeface="Baskerville Old Face" panose="02020602080505020303" pitchFamily="18" charset="77"/>
              <a:cs typeface="Apple Chancery" panose="03020702040506060504" pitchFamily="66" charset="-79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Baskerville Old Face" panose="02020602080505020303" pitchFamily="18" charset="77"/>
                <a:cs typeface="Apple Chancery" panose="03020702040506060504" pitchFamily="66" charset="-79"/>
              </a:rPr>
              <a:t>Spread knowledge</a:t>
            </a:r>
          </a:p>
          <a:p>
            <a:pPr marL="0" indent="0"/>
            <a:endParaRPr lang="en-GB" sz="2000" dirty="0">
              <a:solidFill>
                <a:schemeClr val="tx1"/>
              </a:solidFill>
              <a:latin typeface="Baskerville Old Face" panose="02020602080505020303" pitchFamily="18" charset="77"/>
              <a:cs typeface="Apple Chancery" panose="03020702040506060504" pitchFamily="66" charset="-79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Baskerville Old Face" panose="02020602080505020303" pitchFamily="18" charset="77"/>
                <a:cs typeface="Apple Chancery" panose="03020702040506060504" pitchFamily="66" charset="-79"/>
              </a:rPr>
              <a:t>Change visitation intentions</a:t>
            </a:r>
            <a:endParaRPr lang="en-US" sz="2000" dirty="0">
              <a:solidFill>
                <a:schemeClr val="tx1"/>
              </a:solidFill>
              <a:latin typeface="Baskerville Old Face" panose="02020602080505020303" pitchFamily="18" charset="77"/>
              <a:ea typeface="Arial" charset="0"/>
              <a:cs typeface="Apple Chancery" panose="03020702040506060504" pitchFamily="66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0FFF97-E515-C14E-B275-7D017A9C82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52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966D0C-8261-B04B-9282-E26E98EB55C2}"/>
              </a:ext>
            </a:extLst>
          </p:cNvPr>
          <p:cNvSpPr txBox="1"/>
          <p:nvPr/>
        </p:nvSpPr>
        <p:spPr>
          <a:xfrm>
            <a:off x="2123728" y="355284"/>
            <a:ext cx="2088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skerville Old Face" panose="02020602080505020303" pitchFamily="18" charset="77"/>
                <a:cs typeface="Apple Chancery" panose="03020702040506060504" pitchFamily="66" charset="-79"/>
              </a:rPr>
              <a:t>Aims and Objectives</a:t>
            </a:r>
          </a:p>
        </p:txBody>
      </p:sp>
    </p:spTree>
    <p:extLst>
      <p:ext uri="{BB962C8B-B14F-4D97-AF65-F5344CB8AC3E}">
        <p14:creationId xmlns:p14="http://schemas.microsoft.com/office/powerpoint/2010/main" val="715204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4294967295"/>
          </p:nvPr>
        </p:nvSpPr>
        <p:spPr>
          <a:xfrm>
            <a:off x="755576" y="1563638"/>
            <a:ext cx="4464496" cy="2515344"/>
          </a:xfrm>
          <a:prstGeom prst="rect">
            <a:avLst/>
          </a:prstGeo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Baskerville Old Face" panose="02020602080505020303" pitchFamily="18" charset="77"/>
              </a:rPr>
              <a:t>Literature Review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Baskerville Old Face" panose="02020602080505020303" pitchFamily="18" charset="77"/>
              </a:rPr>
              <a:t>Field Study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Baskerville Old Face" panose="02020602080505020303" pitchFamily="18" charset="77"/>
              </a:rPr>
              <a:t>Requirements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  <a:latin typeface="Baskerville Old Face" panose="02020602080505020303" pitchFamily="18" charset="77"/>
              </a:rPr>
              <a:t>User Stories, </a:t>
            </a:r>
            <a:r>
              <a:rPr lang="en-GB" sz="1600" dirty="0" err="1">
                <a:solidFill>
                  <a:schemeClr val="tx1"/>
                </a:solidFill>
                <a:latin typeface="Baskerville Old Face" panose="02020602080505020303" pitchFamily="18" charset="77"/>
              </a:rPr>
              <a:t>MoSCoW</a:t>
            </a:r>
            <a:r>
              <a:rPr lang="en-GB" sz="1600" dirty="0">
                <a:solidFill>
                  <a:schemeClr val="tx1"/>
                </a:solidFill>
                <a:latin typeface="Baskerville Old Face" panose="02020602080505020303" pitchFamily="18" charset="77"/>
              </a:rPr>
              <a:t> method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Baskerville Old Face" panose="02020602080505020303" pitchFamily="18" charset="77"/>
              </a:rPr>
              <a:t>Development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  <a:latin typeface="Baskerville Old Face" panose="02020602080505020303" pitchFamily="18" charset="77"/>
              </a:rPr>
              <a:t>Unity, C#, Daydream View VR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Baskerville Old Face" panose="02020602080505020303" pitchFamily="18" charset="77"/>
              </a:rPr>
              <a:t>Evaluation</a:t>
            </a:r>
          </a:p>
          <a:p>
            <a:pPr marL="6350" indent="-6350"/>
            <a:endParaRPr lang="en-US" sz="2000" dirty="0">
              <a:solidFill>
                <a:schemeClr val="tx1"/>
              </a:solidFill>
              <a:latin typeface="Baskerville Old Face" panose="02020602080505020303" pitchFamily="18" charset="77"/>
              <a:ea typeface="Arial" charset="0"/>
              <a:cs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0FFF97-E515-C14E-B275-7D017A9C8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52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966D0C-8261-B04B-9282-E26E98EB55C2}"/>
              </a:ext>
            </a:extLst>
          </p:cNvPr>
          <p:cNvSpPr txBox="1"/>
          <p:nvPr/>
        </p:nvSpPr>
        <p:spPr>
          <a:xfrm>
            <a:off x="2123728" y="355284"/>
            <a:ext cx="6624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skerville Old Face" panose="02020602080505020303" pitchFamily="18" charset="77"/>
              </a:rPr>
              <a:t>Project Lifecycle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60BDB1-BBF5-CF4D-8366-8D57797A3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3599" y="0"/>
            <a:ext cx="35104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99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4294967295"/>
          </p:nvPr>
        </p:nvSpPr>
        <p:spPr>
          <a:xfrm>
            <a:off x="107504" y="1505334"/>
            <a:ext cx="3186833" cy="2846859"/>
          </a:xfrm>
          <a:prstGeom prst="rect">
            <a:avLst/>
          </a:prstGeo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Baskerville Old Face" panose="02020602080505020303" pitchFamily="18" charset="77"/>
                <a:ea typeface="Arial" charset="0"/>
                <a:cs typeface="Arial" charset="0"/>
              </a:rPr>
              <a:t>Implemented three areas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Baskerville Old Face" panose="02020602080505020303" pitchFamily="18" charset="77"/>
                <a:ea typeface="Arial" charset="0"/>
                <a:cs typeface="Arial" charset="0"/>
              </a:rPr>
              <a:t>Weather Deck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Baskerville Old Face" panose="02020602080505020303" pitchFamily="18" charset="77"/>
                <a:ea typeface="Arial" charset="0"/>
                <a:cs typeface="Arial" charset="0"/>
              </a:rPr>
              <a:t>Officers’ Deckhouse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Baskerville Old Face" panose="02020602080505020303" pitchFamily="18" charset="77"/>
                <a:ea typeface="Arial" charset="0"/>
                <a:cs typeface="Arial" charset="0"/>
              </a:rPr>
              <a:t>Main Deckhouse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Baskerville Old Face" panose="02020602080505020303" pitchFamily="18" charset="77"/>
              <a:ea typeface="Arial" charset="0"/>
              <a:cs typeface="Arial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Baskerville Old Face" panose="02020602080505020303" pitchFamily="18" charset="77"/>
                <a:ea typeface="Arial" charset="0"/>
                <a:cs typeface="Arial" charset="0"/>
              </a:rPr>
              <a:t>Open/Closed Principle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Baskerville Old Face" panose="02020602080505020303" pitchFamily="18" charset="77"/>
              <a:ea typeface="Arial" charset="0"/>
              <a:cs typeface="Arial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Baskerville Old Face" panose="02020602080505020303" pitchFamily="18" charset="77"/>
                <a:ea typeface="Arial" charset="0"/>
                <a:cs typeface="Arial" charset="0"/>
              </a:rPr>
              <a:t>Demo…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0FFF97-E515-C14E-B275-7D017A9C8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52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966D0C-8261-B04B-9282-E26E98EB55C2}"/>
              </a:ext>
            </a:extLst>
          </p:cNvPr>
          <p:cNvSpPr txBox="1"/>
          <p:nvPr/>
        </p:nvSpPr>
        <p:spPr>
          <a:xfrm>
            <a:off x="2123728" y="355284"/>
            <a:ext cx="6624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skerville Old Face" panose="02020602080505020303" pitchFamily="18" charset="77"/>
              </a:rPr>
              <a:t>Design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A504DE-1D50-2C41-82A7-EFBBFEBA4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413" y="1491630"/>
            <a:ext cx="5732587" cy="36518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2A81E8-7258-C046-959E-756D9DA6346E}"/>
              </a:ext>
            </a:extLst>
          </p:cNvPr>
          <p:cNvSpPr txBox="1"/>
          <p:nvPr/>
        </p:nvSpPr>
        <p:spPr>
          <a:xfrm>
            <a:off x="5975648" y="1136002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Baskerville Old Face" panose="02020602080505020303" pitchFamily="18" charset="77"/>
              </a:rPr>
              <a:t>Map Scene (“The Main Menu”)</a:t>
            </a:r>
          </a:p>
        </p:txBody>
      </p:sp>
    </p:spTree>
    <p:extLst>
      <p:ext uri="{BB962C8B-B14F-4D97-AF65-F5344CB8AC3E}">
        <p14:creationId xmlns:p14="http://schemas.microsoft.com/office/powerpoint/2010/main" val="800793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0FFF97-E515-C14E-B275-7D017A9C8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52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966D0C-8261-B04B-9282-E26E98EB55C2}"/>
              </a:ext>
            </a:extLst>
          </p:cNvPr>
          <p:cNvSpPr txBox="1"/>
          <p:nvPr/>
        </p:nvSpPr>
        <p:spPr>
          <a:xfrm>
            <a:off x="2123728" y="366311"/>
            <a:ext cx="6624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skerville Old Face" panose="02020602080505020303" pitchFamily="18" charset="77"/>
              </a:rPr>
              <a:t>Design - Map Scene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6AE545-159B-584A-B72A-C039428F8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848" y="1059582"/>
            <a:ext cx="5720950" cy="36444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065D53-2990-B041-8BFD-EFA7CF3772BF}"/>
              </a:ext>
            </a:extLst>
          </p:cNvPr>
          <p:cNvSpPr txBox="1"/>
          <p:nvPr/>
        </p:nvSpPr>
        <p:spPr>
          <a:xfrm>
            <a:off x="449152" y="2420145"/>
            <a:ext cx="2610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 Old Face" panose="02020602080505020303" pitchFamily="18" charset="77"/>
              </a:rPr>
              <a:t>“The Main Menu”</a:t>
            </a:r>
          </a:p>
        </p:txBody>
      </p:sp>
    </p:spTree>
    <p:extLst>
      <p:ext uri="{BB962C8B-B14F-4D97-AF65-F5344CB8AC3E}">
        <p14:creationId xmlns:p14="http://schemas.microsoft.com/office/powerpoint/2010/main" val="2268911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D5862E-8953-DB44-9FBB-B8EC276E237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85317" y="1352550"/>
            <a:ext cx="8773365" cy="22293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0FFF97-E515-C14E-B275-7D017A9C82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52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966D0C-8261-B04B-9282-E26E98EB55C2}"/>
              </a:ext>
            </a:extLst>
          </p:cNvPr>
          <p:cNvSpPr txBox="1"/>
          <p:nvPr/>
        </p:nvSpPr>
        <p:spPr>
          <a:xfrm>
            <a:off x="1979713" y="366311"/>
            <a:ext cx="6624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skerville Old Face" panose="02020602080505020303" pitchFamily="18" charset="77"/>
              </a:rPr>
              <a:t>Design - Weather Deck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A37119-C123-6040-8C2A-2873B5143959}"/>
              </a:ext>
            </a:extLst>
          </p:cNvPr>
          <p:cNvSpPr txBox="1"/>
          <p:nvPr/>
        </p:nvSpPr>
        <p:spPr>
          <a:xfrm>
            <a:off x="1259632" y="4011910"/>
            <a:ext cx="6624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skerville Old Face" panose="02020602080505020303" pitchFamily="18" charset="77"/>
              </a:rPr>
              <a:t>The exposed deck of the ship</a:t>
            </a:r>
          </a:p>
        </p:txBody>
      </p:sp>
    </p:spTree>
    <p:extLst>
      <p:ext uri="{BB962C8B-B14F-4D97-AF65-F5344CB8AC3E}">
        <p14:creationId xmlns:p14="http://schemas.microsoft.com/office/powerpoint/2010/main" val="2944298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318398" y="4250773"/>
            <a:ext cx="8507203" cy="560282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GB" dirty="0">
                <a:latin typeface="Baskerville Old Face" panose="02020602080505020303" pitchFamily="18" charset="77"/>
                <a:ea typeface="ＭＳ Ｐゴシック" charset="-128"/>
                <a:cs typeface="ＭＳ Ｐゴシック" charset="-128"/>
              </a:rPr>
              <a:t>The Captain’s and Apprentices’ office, living room when they were at sea.</a:t>
            </a:r>
            <a:endParaRPr kumimoji="0" lang="en-US" b="0" i="0" u="none" strike="noStrike" cap="none" normalizeH="0" baseline="0" dirty="0">
              <a:ln>
                <a:noFill/>
              </a:ln>
              <a:effectLst/>
              <a:latin typeface="Baskerville Old Face" panose="02020602080505020303" pitchFamily="18" charset="77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0FFF97-E515-C14E-B275-7D017A9C8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52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966D0C-8261-B04B-9282-E26E98EB55C2}"/>
              </a:ext>
            </a:extLst>
          </p:cNvPr>
          <p:cNvSpPr txBox="1"/>
          <p:nvPr/>
        </p:nvSpPr>
        <p:spPr>
          <a:xfrm>
            <a:off x="1979713" y="366311"/>
            <a:ext cx="6624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skerville Old Face" panose="02020602080505020303" pitchFamily="18" charset="77"/>
              </a:rPr>
              <a:t>Design - Officers’ Deckhouse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87FD9F-8F73-FA4D-B9B2-BACDBC028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1132732"/>
            <a:ext cx="7200800" cy="302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68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0FFF97-E515-C14E-B275-7D017A9C8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52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966D0C-8261-B04B-9282-E26E98EB55C2}"/>
              </a:ext>
            </a:extLst>
          </p:cNvPr>
          <p:cNvSpPr txBox="1"/>
          <p:nvPr/>
        </p:nvSpPr>
        <p:spPr>
          <a:xfrm>
            <a:off x="1979713" y="366311"/>
            <a:ext cx="6624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skerville Old Face" panose="02020602080505020303" pitchFamily="18" charset="77"/>
              </a:rPr>
              <a:t>Design - Main Deckhouse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88F8E9-5A4B-C647-BF83-97175B615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1160367"/>
            <a:ext cx="8255000" cy="3009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67C87C-CF47-C94F-A40A-A5881EE2C1F9}"/>
              </a:ext>
            </a:extLst>
          </p:cNvPr>
          <p:cNvSpPr txBox="1"/>
          <p:nvPr/>
        </p:nvSpPr>
        <p:spPr>
          <a:xfrm>
            <a:off x="755577" y="4443958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Baskerville Old Face" panose="02020602080505020303" pitchFamily="18" charset="77"/>
              </a:rPr>
              <a:t>Where 16 crewmen, not officers, lived while at sea.</a:t>
            </a:r>
            <a:endParaRPr lang="en-US" dirty="0">
              <a:latin typeface="Baskerville Old Face" panose="020206020805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20041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0FFF97-E515-C14E-B275-7D017A9C8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52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4657DC-A399-0744-85A9-DE3EF136F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00" y="10227"/>
            <a:ext cx="51435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B92311-7BD6-4B4D-9BC7-6923DA0E6E6D}"/>
              </a:ext>
            </a:extLst>
          </p:cNvPr>
          <p:cNvSpPr txBox="1"/>
          <p:nvPr/>
        </p:nvSpPr>
        <p:spPr>
          <a:xfrm>
            <a:off x="323528" y="1779662"/>
            <a:ext cx="3096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 Old Face" panose="02020602080505020303" pitchFamily="18" charset="77"/>
              </a:rPr>
              <a:t>Spreading knowledge in the map scene</a:t>
            </a:r>
          </a:p>
        </p:txBody>
      </p:sp>
    </p:spTree>
    <p:extLst>
      <p:ext uri="{BB962C8B-B14F-4D97-AF65-F5344CB8AC3E}">
        <p14:creationId xmlns:p14="http://schemas.microsoft.com/office/powerpoint/2010/main" val="3811622646"/>
      </p:ext>
    </p:extLst>
  </p:cSld>
  <p:clrMapOvr>
    <a:masterClrMapping/>
  </p:clrMapOvr>
</p:sld>
</file>

<file path=ppt/theme/theme1.xml><?xml version="1.0" encoding="utf-8"?>
<a:theme xmlns:a="http://schemas.openxmlformats.org/drawingml/2006/main" name="UoG_PowerPoint_16.9">
  <a:themeElements>
    <a:clrScheme name="University colours">
      <a:dk1>
        <a:srgbClr val="002542"/>
      </a:dk1>
      <a:lt1>
        <a:srgbClr val="FFFFFE"/>
      </a:lt1>
      <a:dk2>
        <a:srgbClr val="354047"/>
      </a:dk2>
      <a:lt2>
        <a:srgbClr val="C54520"/>
      </a:lt2>
      <a:accent1>
        <a:srgbClr val="63548B"/>
      </a:accent1>
      <a:accent2>
        <a:srgbClr val="8D0C64"/>
      </a:accent2>
      <a:accent3>
        <a:srgbClr val="CF1C20"/>
      </a:accent3>
      <a:accent4>
        <a:srgbClr val="4B3B7D"/>
      </a:accent4>
      <a:accent5>
        <a:srgbClr val="003824"/>
      </a:accent5>
      <a:accent6>
        <a:srgbClr val="500B29"/>
      </a:accent6>
      <a:hlink>
        <a:srgbClr val="584B3D"/>
      </a:hlink>
      <a:folHlink>
        <a:srgbClr val="0068A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UoG_PowerPoint_16.9</Template>
  <TotalTime>6531</TotalTime>
  <Words>251</Words>
  <Application>Microsoft Macintosh PowerPoint</Application>
  <PresentationFormat>On-screen Show (16:9)</PresentationFormat>
  <Paragraphs>76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Baskerville Old Face</vt:lpstr>
      <vt:lpstr>Calibri</vt:lpstr>
      <vt:lpstr>Times New Roman</vt:lpstr>
      <vt:lpstr>UoG_PowerPoint_16.9</vt:lpstr>
      <vt:lpstr>Virtual Heritage 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  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Peter Howard</dc:creator>
  <cp:keywords/>
  <dc:description/>
  <cp:lastModifiedBy>Frances Ramirez</cp:lastModifiedBy>
  <cp:revision>193</cp:revision>
  <dcterms:created xsi:type="dcterms:W3CDTF">2016-02-16T11:44:26Z</dcterms:created>
  <dcterms:modified xsi:type="dcterms:W3CDTF">2019-03-27T14:44:35Z</dcterms:modified>
  <cp:category/>
</cp:coreProperties>
</file>